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handoutMasterIdLst>
    <p:handoutMasterId r:id="rId16"/>
  </p:handoutMasterIdLst>
  <p:sldIdLst>
    <p:sldId id="301" r:id="rId2"/>
    <p:sldId id="286" r:id="rId3"/>
    <p:sldId id="258" r:id="rId4"/>
    <p:sldId id="260" r:id="rId5"/>
    <p:sldId id="264" r:id="rId6"/>
    <p:sldId id="269" r:id="rId7"/>
    <p:sldId id="272" r:id="rId8"/>
    <p:sldId id="290" r:id="rId9"/>
    <p:sldId id="291" r:id="rId10"/>
    <p:sldId id="292" r:id="rId11"/>
    <p:sldId id="293" r:id="rId12"/>
    <p:sldId id="299" r:id="rId13"/>
    <p:sldId id="300" r:id="rId14"/>
    <p:sldId id="29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7" autoAdjust="0"/>
  </p:normalViewPr>
  <p:slideViewPr>
    <p:cSldViewPr>
      <p:cViewPr varScale="1">
        <p:scale>
          <a:sx n="70" d="100"/>
          <a:sy n="70" d="100"/>
        </p:scale>
        <p:origin x="-96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7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B8D390-BD1A-4B14-9EF7-B0A6787A329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8A9635E6-5799-4552-B92A-876446735E9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BB992CBD-F433-4CE8-8EAB-357C7BAFB0ED}" type="parTrans" cxnId="{785FF0E2-A868-4AAF-B217-D889237924E6}">
      <dgm:prSet/>
      <dgm:spPr/>
    </dgm:pt>
    <dgm:pt modelId="{6C083C7E-8D03-404E-A6F1-01A030D23724}" type="sibTrans" cxnId="{785FF0E2-A868-4AAF-B217-D889237924E6}">
      <dgm:prSet/>
      <dgm:spPr/>
    </dgm:pt>
    <dgm:pt modelId="{D740C80F-6782-4900-A5B5-24C339B4FD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REGIMES</a:t>
          </a:r>
        </a:p>
      </dgm:t>
    </dgm:pt>
    <dgm:pt modelId="{3D7D3121-B267-4589-B029-D9CEFD2637F5}" type="parTrans" cxnId="{C4AE721C-D55F-4A88-A309-DC9581C002E2}">
      <dgm:prSet/>
      <dgm:spPr/>
    </dgm:pt>
    <dgm:pt modelId="{8512AF41-640E-43EC-8B2D-65301DE5D064}" type="sibTrans" cxnId="{C4AE721C-D55F-4A88-A309-DC9581C002E2}">
      <dgm:prSet/>
      <dgm:spPr/>
    </dgm:pt>
    <dgm:pt modelId="{84E9CA3F-8D32-4A0E-AF97-0C152D45284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STATES</a:t>
          </a:r>
        </a:p>
      </dgm:t>
    </dgm:pt>
    <dgm:pt modelId="{2F69F1F9-7363-40C6-A2D7-159290EC46F1}" type="parTrans" cxnId="{929A0C12-8A28-4C75-A6FC-2F55ADE2E5A2}">
      <dgm:prSet/>
      <dgm:spPr/>
    </dgm:pt>
    <dgm:pt modelId="{CBD5546F-930C-4F5F-9B9A-70C2D7A391DB}" type="sibTrans" cxnId="{929A0C12-8A28-4C75-A6FC-2F55ADE2E5A2}">
      <dgm:prSet/>
      <dgm:spPr/>
    </dgm:pt>
    <dgm:pt modelId="{9938C6D1-9ECB-4F9D-9140-E9793766EC02}" type="pres">
      <dgm:prSet presAssocID="{33B8D390-BD1A-4B14-9EF7-B0A6787A3297}" presName="Name0" presStyleCnt="0">
        <dgm:presLayoutVars>
          <dgm:dir/>
          <dgm:animLvl val="lvl"/>
          <dgm:resizeHandles val="exact"/>
        </dgm:presLayoutVars>
      </dgm:prSet>
      <dgm:spPr/>
    </dgm:pt>
    <dgm:pt modelId="{F9DAA5A4-7394-4D08-9AB4-C0B00F40A11A}" type="pres">
      <dgm:prSet presAssocID="{8A9635E6-5799-4552-B92A-876446735E92}" presName="Name8" presStyleCnt="0"/>
      <dgm:spPr/>
    </dgm:pt>
    <dgm:pt modelId="{4BC2D34A-00C5-496D-AD7A-CB64F55B699D}" type="pres">
      <dgm:prSet presAssocID="{8A9635E6-5799-4552-B92A-876446735E9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9E93B-A76F-47BD-9914-B9769D4499DB}" type="pres">
      <dgm:prSet presAssocID="{8A9635E6-5799-4552-B92A-876446735E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5CE72-1419-4087-B4A1-60F802DD3C17}" type="pres">
      <dgm:prSet presAssocID="{D740C80F-6782-4900-A5B5-24C339B4FD6D}" presName="Name8" presStyleCnt="0"/>
      <dgm:spPr/>
    </dgm:pt>
    <dgm:pt modelId="{6D0D7950-FF76-46C6-A2D8-A3EDA6EE1DEB}" type="pres">
      <dgm:prSet presAssocID="{D740C80F-6782-4900-A5B5-24C339B4FD6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83683-F648-4D5F-8C1D-0FAC7FD2C082}" type="pres">
      <dgm:prSet presAssocID="{D740C80F-6782-4900-A5B5-24C339B4FD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8E9FC-CD99-428A-AC02-E27152E46295}" type="pres">
      <dgm:prSet presAssocID="{84E9CA3F-8D32-4A0E-AF97-0C152D452849}" presName="Name8" presStyleCnt="0"/>
      <dgm:spPr/>
    </dgm:pt>
    <dgm:pt modelId="{67130A37-31F6-476C-A2D5-6260AFDDE9E3}" type="pres">
      <dgm:prSet presAssocID="{84E9CA3F-8D32-4A0E-AF97-0C152D45284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728F5-8BBA-48AC-9097-BA2D15559F75}" type="pres">
      <dgm:prSet presAssocID="{84E9CA3F-8D32-4A0E-AF97-0C152D4528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9A0C12-8A28-4C75-A6FC-2F55ADE2E5A2}" srcId="{33B8D390-BD1A-4B14-9EF7-B0A6787A3297}" destId="{84E9CA3F-8D32-4A0E-AF97-0C152D452849}" srcOrd="2" destOrd="0" parTransId="{2F69F1F9-7363-40C6-A2D7-159290EC46F1}" sibTransId="{CBD5546F-930C-4F5F-9B9A-70C2D7A391DB}"/>
    <dgm:cxn modelId="{0247EE7C-21D8-4123-8688-FEAA9090B644}" type="presOf" srcId="{84E9CA3F-8D32-4A0E-AF97-0C152D452849}" destId="{67130A37-31F6-476C-A2D5-6260AFDDE9E3}" srcOrd="0" destOrd="0" presId="urn:microsoft.com/office/officeart/2005/8/layout/pyramid1"/>
    <dgm:cxn modelId="{C4AE721C-D55F-4A88-A309-DC9581C002E2}" srcId="{33B8D390-BD1A-4B14-9EF7-B0A6787A3297}" destId="{D740C80F-6782-4900-A5B5-24C339B4FD6D}" srcOrd="1" destOrd="0" parTransId="{3D7D3121-B267-4589-B029-D9CEFD2637F5}" sibTransId="{8512AF41-640E-43EC-8B2D-65301DE5D064}"/>
    <dgm:cxn modelId="{52CAEFF5-A7DD-4439-BBB8-BBC83C7C25D6}" type="presOf" srcId="{84E9CA3F-8D32-4A0E-AF97-0C152D452849}" destId="{43A728F5-8BBA-48AC-9097-BA2D15559F75}" srcOrd="1" destOrd="0" presId="urn:microsoft.com/office/officeart/2005/8/layout/pyramid1"/>
    <dgm:cxn modelId="{B081E443-4ADF-452E-B659-8BEB0BDB1E79}" type="presOf" srcId="{8A9635E6-5799-4552-B92A-876446735E92}" destId="{4BC2D34A-00C5-496D-AD7A-CB64F55B699D}" srcOrd="0" destOrd="0" presId="urn:microsoft.com/office/officeart/2005/8/layout/pyramid1"/>
    <dgm:cxn modelId="{785FF0E2-A868-4AAF-B217-D889237924E6}" srcId="{33B8D390-BD1A-4B14-9EF7-B0A6787A3297}" destId="{8A9635E6-5799-4552-B92A-876446735E92}" srcOrd="0" destOrd="0" parTransId="{BB992CBD-F433-4CE8-8EAB-357C7BAFB0ED}" sibTransId="{6C083C7E-8D03-404E-A6F1-01A030D23724}"/>
    <dgm:cxn modelId="{CC46CB9B-97C8-46AF-8F23-8E72743251B5}" type="presOf" srcId="{8A9635E6-5799-4552-B92A-876446735E92}" destId="{8E99E93B-A76F-47BD-9914-B9769D4499DB}" srcOrd="1" destOrd="0" presId="urn:microsoft.com/office/officeart/2005/8/layout/pyramid1"/>
    <dgm:cxn modelId="{2E3D4EE5-6E31-45B9-A51E-16F87F7ACE77}" type="presOf" srcId="{33B8D390-BD1A-4B14-9EF7-B0A6787A3297}" destId="{9938C6D1-9ECB-4F9D-9140-E9793766EC02}" srcOrd="0" destOrd="0" presId="urn:microsoft.com/office/officeart/2005/8/layout/pyramid1"/>
    <dgm:cxn modelId="{9E3EFC8D-6645-48FA-80F6-FF058C9F8DBE}" type="presOf" srcId="{D740C80F-6782-4900-A5B5-24C339B4FD6D}" destId="{6D0D7950-FF76-46C6-A2D8-A3EDA6EE1DEB}" srcOrd="0" destOrd="0" presId="urn:microsoft.com/office/officeart/2005/8/layout/pyramid1"/>
    <dgm:cxn modelId="{B9720684-1B17-4A37-B597-5984E1022998}" type="presOf" srcId="{D740C80F-6782-4900-A5B5-24C339B4FD6D}" destId="{02283683-F648-4D5F-8C1D-0FAC7FD2C082}" srcOrd="1" destOrd="0" presId="urn:microsoft.com/office/officeart/2005/8/layout/pyramid1"/>
    <dgm:cxn modelId="{F1B9F0A9-BDD3-484C-8841-33EA1D81FB1E}" type="presParOf" srcId="{9938C6D1-9ECB-4F9D-9140-E9793766EC02}" destId="{F9DAA5A4-7394-4D08-9AB4-C0B00F40A11A}" srcOrd="0" destOrd="0" presId="urn:microsoft.com/office/officeart/2005/8/layout/pyramid1"/>
    <dgm:cxn modelId="{2CC639E2-A56E-4C81-978B-EB76704EC203}" type="presParOf" srcId="{F9DAA5A4-7394-4D08-9AB4-C0B00F40A11A}" destId="{4BC2D34A-00C5-496D-AD7A-CB64F55B699D}" srcOrd="0" destOrd="0" presId="urn:microsoft.com/office/officeart/2005/8/layout/pyramid1"/>
    <dgm:cxn modelId="{92845CB8-F4C3-4BDE-99E0-791C9FF5F79C}" type="presParOf" srcId="{F9DAA5A4-7394-4D08-9AB4-C0B00F40A11A}" destId="{8E99E93B-A76F-47BD-9914-B9769D4499DB}" srcOrd="1" destOrd="0" presId="urn:microsoft.com/office/officeart/2005/8/layout/pyramid1"/>
    <dgm:cxn modelId="{C83E74C6-8A97-45D4-9459-87FBC77907DB}" type="presParOf" srcId="{9938C6D1-9ECB-4F9D-9140-E9793766EC02}" destId="{D1D5CE72-1419-4087-B4A1-60F802DD3C17}" srcOrd="1" destOrd="0" presId="urn:microsoft.com/office/officeart/2005/8/layout/pyramid1"/>
    <dgm:cxn modelId="{51D8E606-820F-4B3A-A59F-A851EB29928C}" type="presParOf" srcId="{D1D5CE72-1419-4087-B4A1-60F802DD3C17}" destId="{6D0D7950-FF76-46C6-A2D8-A3EDA6EE1DEB}" srcOrd="0" destOrd="0" presId="urn:microsoft.com/office/officeart/2005/8/layout/pyramid1"/>
    <dgm:cxn modelId="{876AFA27-9BC0-45E7-B261-616189A5651B}" type="presParOf" srcId="{D1D5CE72-1419-4087-B4A1-60F802DD3C17}" destId="{02283683-F648-4D5F-8C1D-0FAC7FD2C082}" srcOrd="1" destOrd="0" presId="urn:microsoft.com/office/officeart/2005/8/layout/pyramid1"/>
    <dgm:cxn modelId="{939DADED-A136-4960-AE22-F3510D9A2229}" type="presParOf" srcId="{9938C6D1-9ECB-4F9D-9140-E9793766EC02}" destId="{A3F8E9FC-CD99-428A-AC02-E27152E46295}" srcOrd="2" destOrd="0" presId="urn:microsoft.com/office/officeart/2005/8/layout/pyramid1"/>
    <dgm:cxn modelId="{5EB4D93A-398F-41B1-92AA-1A413667EB42}" type="presParOf" srcId="{A3F8E9FC-CD99-428A-AC02-E27152E46295}" destId="{67130A37-31F6-476C-A2D5-6260AFDDE9E3}" srcOrd="0" destOrd="0" presId="urn:microsoft.com/office/officeart/2005/8/layout/pyramid1"/>
    <dgm:cxn modelId="{86307DC8-F0B0-4169-9CB8-C924395534E1}" type="presParOf" srcId="{A3F8E9FC-CD99-428A-AC02-E27152E46295}" destId="{43A728F5-8BBA-48AC-9097-BA2D15559F7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2D34A-00C5-496D-AD7A-CB64F55B699D}">
      <dsp:nvSpPr>
        <dsp:cNvPr id="0" name=""/>
        <dsp:cNvSpPr/>
      </dsp:nvSpPr>
      <dsp:spPr>
        <a:xfrm>
          <a:off x="1491720" y="0"/>
          <a:ext cx="1491720" cy="1491720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1491720" y="0"/>
        <a:ext cx="1491720" cy="1491720"/>
      </dsp:txXfrm>
    </dsp:sp>
    <dsp:sp modelId="{6D0D7950-FF76-46C6-A2D8-A3EDA6EE1DEB}">
      <dsp:nvSpPr>
        <dsp:cNvPr id="0" name=""/>
        <dsp:cNvSpPr/>
      </dsp:nvSpPr>
      <dsp:spPr>
        <a:xfrm>
          <a:off x="745860" y="1491720"/>
          <a:ext cx="2983441" cy="1491720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REGIMES</a:t>
          </a:r>
        </a:p>
      </dsp:txBody>
      <dsp:txXfrm>
        <a:off x="1267962" y="1491720"/>
        <a:ext cx="1939236" cy="1491720"/>
      </dsp:txXfrm>
    </dsp:sp>
    <dsp:sp modelId="{67130A37-31F6-476C-A2D5-6260AFDDE9E3}">
      <dsp:nvSpPr>
        <dsp:cNvPr id="0" name=""/>
        <dsp:cNvSpPr/>
      </dsp:nvSpPr>
      <dsp:spPr>
        <a:xfrm>
          <a:off x="0" y="2983441"/>
          <a:ext cx="4475161" cy="1491720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3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STATES</a:t>
          </a:r>
        </a:p>
      </dsp:txBody>
      <dsp:txXfrm>
        <a:off x="783153" y="2983441"/>
        <a:ext cx="2908855" cy="1491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2F5E4-F625-4D07-9E53-7A9805393E21}" type="datetimeFigureOut">
              <a:rPr lang="en-US" smtClean="0"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656F5-2FB5-414C-97DC-A5A2E7177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38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E67D5E9-3429-46A5-A040-2B7C438130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9E0EE9E-3625-4ACF-BECE-9B49F64C355A}" type="datetimeFigureOut">
              <a:rPr lang="en-US" smtClean="0"/>
              <a:t>2/8/12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Sovereignty, Authority, and Power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Elements of Political Geography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485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Nondemocratic rule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77200" cy="4906963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sz="2400" b="1" u="sng" dirty="0" smtClean="0"/>
              <a:t>Military </a:t>
            </a:r>
            <a:r>
              <a:rPr lang="en-US" sz="2400" b="1" u="sng" dirty="0"/>
              <a:t>Rule</a:t>
            </a:r>
            <a:r>
              <a:rPr lang="en-US" sz="2400" dirty="0"/>
              <a:t> is, increasingly, more common in states that are </a:t>
            </a:r>
            <a:r>
              <a:rPr lang="en-US" sz="2400" u="sng" dirty="0"/>
              <a:t>struggling</a:t>
            </a:r>
            <a:r>
              <a:rPr lang="en-US" sz="2400" dirty="0"/>
              <a:t> with </a:t>
            </a:r>
            <a:r>
              <a:rPr lang="en-US" sz="2400" u="sng" dirty="0"/>
              <a:t>legitimacy</a:t>
            </a:r>
            <a:r>
              <a:rPr lang="en-US" sz="2400" dirty="0"/>
              <a:t> and </a:t>
            </a:r>
            <a:r>
              <a:rPr lang="en-US" sz="2400" u="sng" dirty="0"/>
              <a:t>stability</a:t>
            </a:r>
            <a:r>
              <a:rPr lang="en-US" sz="2400" dirty="0"/>
              <a:t> and in those where there is a high level of public unrest or violence.  In this case, the military sees itself as the only organized force able to ensure stability. </a:t>
            </a:r>
            <a:endParaRPr lang="en-US" sz="2400" dirty="0" smtClean="0"/>
          </a:p>
          <a:p>
            <a:pPr marL="609600" indent="-609600">
              <a:buFontTx/>
              <a:buAutoNum type="arabicPeriod" startAt="2"/>
            </a:pPr>
            <a:r>
              <a:rPr lang="en-US" sz="2400" b="1" dirty="0"/>
              <a:t>.  </a:t>
            </a:r>
            <a:r>
              <a:rPr lang="en-US" sz="2400" b="1" u="sng" dirty="0"/>
              <a:t>Theocracies</a:t>
            </a:r>
            <a:r>
              <a:rPr lang="en-US" sz="2400" dirty="0"/>
              <a:t> are defined as  “rule by God.”  The faith of the people and its leaders are the </a:t>
            </a:r>
            <a:r>
              <a:rPr lang="en-US" sz="2400" u="sng" dirty="0"/>
              <a:t>foundation</a:t>
            </a:r>
            <a:r>
              <a:rPr lang="en-US" sz="2400" dirty="0"/>
              <a:t> for these kinds of political regimes.</a:t>
            </a:r>
          </a:p>
          <a:p>
            <a:pPr marL="609600" indent="-609600">
              <a:buFontTx/>
              <a:buAutoNum type="arabicPeriod" startAt="2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6611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3337"/>
            <a:ext cx="7924800" cy="1143000"/>
          </a:xfrm>
        </p:spPr>
        <p:txBody>
          <a:bodyPr/>
          <a:lstStyle/>
          <a:p>
            <a:r>
              <a:rPr lang="en-US" dirty="0"/>
              <a:t>Types of Nondemocratic rule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001000" cy="5059363"/>
          </a:xfrm>
        </p:spPr>
        <p:txBody>
          <a:bodyPr>
            <a:normAutofit lnSpcReduction="10000"/>
          </a:bodyPr>
          <a:lstStyle/>
          <a:p>
            <a:pPr marL="660400" indent="-660400">
              <a:buFontTx/>
              <a:buNone/>
            </a:pPr>
            <a:r>
              <a:rPr lang="en-US" sz="2800" b="1" dirty="0"/>
              <a:t> 3.  </a:t>
            </a:r>
            <a:r>
              <a:rPr lang="en-US" sz="2800" b="1" u="sng" dirty="0"/>
              <a:t>One-party rule</a:t>
            </a:r>
            <a:r>
              <a:rPr lang="en-US" sz="2800" dirty="0"/>
              <a:t> is when a single political part </a:t>
            </a:r>
            <a:r>
              <a:rPr lang="en-US" sz="2800" u="sng" dirty="0"/>
              <a:t>monopolizes</a:t>
            </a:r>
            <a:r>
              <a:rPr lang="en-US" sz="2800" dirty="0"/>
              <a:t> </a:t>
            </a:r>
            <a:r>
              <a:rPr lang="en-US" sz="2800" u="sng" dirty="0"/>
              <a:t>politics</a:t>
            </a:r>
            <a:r>
              <a:rPr lang="en-US" sz="2800" dirty="0"/>
              <a:t> with other parties banned or excluded from power.  </a:t>
            </a:r>
          </a:p>
          <a:p>
            <a:pPr marL="1035050" lvl="1" indent="-577850"/>
            <a:r>
              <a:rPr lang="en-US" sz="2400" dirty="0"/>
              <a:t>The party usually consists of only a </a:t>
            </a:r>
            <a:r>
              <a:rPr lang="en-US" sz="2400" u="sng" dirty="0"/>
              <a:t>small minority</a:t>
            </a:r>
            <a:r>
              <a:rPr lang="en-US" sz="2400" dirty="0"/>
              <a:t> of the population and combines itself with larger </a:t>
            </a:r>
            <a:r>
              <a:rPr lang="en-US" sz="2400" u="sng" dirty="0"/>
              <a:t>corporatist</a:t>
            </a:r>
            <a:r>
              <a:rPr lang="en-US" sz="2400" dirty="0"/>
              <a:t> </a:t>
            </a:r>
            <a:r>
              <a:rPr lang="en-US" sz="2400" u="sng" dirty="0"/>
              <a:t>regimes</a:t>
            </a:r>
            <a:r>
              <a:rPr lang="en-US" sz="2400" dirty="0"/>
              <a:t> of public control.  These can be, otherwise, classified as </a:t>
            </a:r>
            <a:r>
              <a:rPr lang="en-US" sz="2400" b="1" u="sng" dirty="0"/>
              <a:t>oligarchies</a:t>
            </a:r>
            <a:r>
              <a:rPr lang="en-US" sz="2400" b="1" dirty="0"/>
              <a:t>.</a:t>
            </a:r>
            <a:endParaRPr lang="en-US" sz="2400" dirty="0"/>
          </a:p>
          <a:p>
            <a:pPr marL="1035050" lvl="1" indent="-577850"/>
            <a:r>
              <a:rPr lang="en-US" sz="2400" dirty="0"/>
              <a:t>Members of the party are, often, granted </a:t>
            </a:r>
            <a:r>
              <a:rPr lang="en-US" sz="2400" u="sng" dirty="0"/>
              <a:t>privileges</a:t>
            </a:r>
            <a:r>
              <a:rPr lang="en-US" sz="2400" dirty="0"/>
              <a:t> that are denied to the public at large.  </a:t>
            </a:r>
          </a:p>
          <a:p>
            <a:pPr marL="1035050" lvl="1" indent="-577850"/>
            <a:r>
              <a:rPr lang="en-US" sz="2400" dirty="0"/>
              <a:t>These parties rule because a large group of </a:t>
            </a:r>
            <a:r>
              <a:rPr lang="en-US" sz="2400" u="sng" dirty="0"/>
              <a:t>individuals</a:t>
            </a:r>
            <a:r>
              <a:rPr lang="en-US" sz="2400" dirty="0"/>
              <a:t> in society </a:t>
            </a:r>
            <a:r>
              <a:rPr lang="en-US" sz="2400" u="sng" dirty="0"/>
              <a:t>benefit</a:t>
            </a:r>
            <a:r>
              <a:rPr lang="en-US" sz="2400" dirty="0"/>
              <a:t> from the regime and are, therefore, willing to </a:t>
            </a:r>
            <a:r>
              <a:rPr lang="en-US" sz="2400" u="sng" dirty="0"/>
              <a:t>defend</a:t>
            </a:r>
            <a:r>
              <a:rPr lang="en-US" sz="2400" dirty="0"/>
              <a:t> it.  </a:t>
            </a:r>
          </a:p>
          <a:p>
            <a:pPr marL="1035050" lvl="1" indent="-577850"/>
            <a:r>
              <a:rPr lang="en-US" sz="2400" dirty="0"/>
              <a:t>Often, associated with </a:t>
            </a:r>
            <a:r>
              <a:rPr lang="en-US" sz="2400" u="sng" dirty="0"/>
              <a:t>communism </a:t>
            </a:r>
            <a:r>
              <a:rPr lang="en-US" sz="2400" dirty="0"/>
              <a:t>and</a:t>
            </a:r>
            <a:r>
              <a:rPr lang="en-US" sz="2400" u="sng" dirty="0"/>
              <a:t> fascism</a:t>
            </a:r>
            <a:r>
              <a:rPr lang="en-US" sz="2400" dirty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979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Communism vs. Socialism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Communism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Values </a:t>
            </a:r>
            <a:r>
              <a:rPr lang="en-US" u="sng" dirty="0"/>
              <a:t>equality</a:t>
            </a:r>
            <a:r>
              <a:rPr lang="en-US" dirty="0"/>
              <a:t> over freedom</a:t>
            </a:r>
          </a:p>
          <a:p>
            <a:r>
              <a:rPr lang="en-US" dirty="0"/>
              <a:t>Believe that the inevitable outcome of competition for scarce resources is that a </a:t>
            </a:r>
            <a:r>
              <a:rPr lang="en-US" u="sng" dirty="0"/>
              <a:t>small</a:t>
            </a:r>
            <a:r>
              <a:rPr lang="en-US" dirty="0"/>
              <a:t> </a:t>
            </a:r>
            <a:r>
              <a:rPr lang="en-US" u="sng" dirty="0"/>
              <a:t>group</a:t>
            </a:r>
            <a:r>
              <a:rPr lang="en-US" dirty="0"/>
              <a:t> will come to control the government and the economy. (i.e. “the rich”)</a:t>
            </a:r>
          </a:p>
          <a:p>
            <a:r>
              <a:rPr lang="en-US" dirty="0"/>
              <a:t>Advocate a </a:t>
            </a:r>
            <a:r>
              <a:rPr lang="en-US" u="sng" dirty="0"/>
              <a:t>takeover</a:t>
            </a:r>
            <a:r>
              <a:rPr lang="en-US" dirty="0"/>
              <a:t> of all </a:t>
            </a:r>
            <a:r>
              <a:rPr lang="en-US" u="sng" dirty="0"/>
              <a:t>resources</a:t>
            </a:r>
            <a:r>
              <a:rPr lang="en-US" dirty="0"/>
              <a:t> and abolishing </a:t>
            </a:r>
            <a:r>
              <a:rPr lang="en-US" u="sng" dirty="0"/>
              <a:t>private</a:t>
            </a:r>
            <a:r>
              <a:rPr lang="en-US" dirty="0"/>
              <a:t> </a:t>
            </a:r>
            <a:r>
              <a:rPr lang="en-US" u="sng" dirty="0"/>
              <a:t>property</a:t>
            </a:r>
            <a:r>
              <a:rPr lang="en-US" dirty="0"/>
              <a:t> to ensure true equality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Socialism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Values equality of communism BUT promote private ownership of property and </a:t>
            </a:r>
            <a:r>
              <a:rPr lang="en-US" u="sng" dirty="0" smtClean="0"/>
              <a:t>free</a:t>
            </a:r>
            <a:r>
              <a:rPr lang="en-US" dirty="0" smtClean="0"/>
              <a:t> </a:t>
            </a:r>
            <a:r>
              <a:rPr lang="en-US" u="sng" dirty="0" smtClean="0"/>
              <a:t>market</a:t>
            </a:r>
            <a:r>
              <a:rPr lang="en-US" dirty="0" smtClean="0"/>
              <a:t> </a:t>
            </a:r>
            <a:r>
              <a:rPr lang="en-US" u="sng" dirty="0" smtClean="0"/>
              <a:t>principles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 state should have a strong role to play in </a:t>
            </a:r>
            <a:r>
              <a:rPr lang="en-US" u="sng" dirty="0" smtClean="0"/>
              <a:t>regulating</a:t>
            </a:r>
            <a:r>
              <a:rPr lang="en-US" dirty="0" smtClean="0"/>
              <a:t> the economy and providing benefits to the public sector.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869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 v </a:t>
            </a:r>
            <a:r>
              <a:rPr lang="en-US" dirty="0" err="1" smtClean="0"/>
              <a:t>Facism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Democracy</a:t>
            </a:r>
          </a:p>
          <a:p>
            <a:r>
              <a:rPr lang="en-US" dirty="0"/>
              <a:t>Emphasis on </a:t>
            </a:r>
            <a:r>
              <a:rPr lang="en-US" u="sng" dirty="0"/>
              <a:t>individual</a:t>
            </a:r>
            <a:r>
              <a:rPr lang="en-US" dirty="0"/>
              <a:t> political and economic freedom</a:t>
            </a:r>
          </a:p>
          <a:p>
            <a:r>
              <a:rPr lang="en-US" dirty="0"/>
              <a:t>Seek to maximize </a:t>
            </a:r>
            <a:r>
              <a:rPr lang="en-US" u="sng" dirty="0"/>
              <a:t>freedom</a:t>
            </a:r>
            <a:r>
              <a:rPr lang="en-US" dirty="0"/>
              <a:t> for all people, including free speech, freedom of religion, and freedom of association. 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Facism</a:t>
            </a:r>
            <a:endParaRPr lang="en-US" b="1" dirty="0" smtClean="0"/>
          </a:p>
          <a:p>
            <a:r>
              <a:rPr lang="en-US" dirty="0"/>
              <a:t>Rejects the value of equality. </a:t>
            </a:r>
          </a:p>
          <a:p>
            <a:r>
              <a:rPr lang="en-US" dirty="0"/>
              <a:t>Individuals exist in </a:t>
            </a:r>
            <a:r>
              <a:rPr lang="en-US" u="sng" dirty="0"/>
              <a:t>inferior/superior</a:t>
            </a:r>
            <a:r>
              <a:rPr lang="en-US" dirty="0"/>
              <a:t> relationships.</a:t>
            </a:r>
          </a:p>
          <a:p>
            <a:r>
              <a:rPr lang="en-US" dirty="0"/>
              <a:t>The state has the right to mold society and the economy to eliminate </a:t>
            </a:r>
            <a:r>
              <a:rPr lang="en-US" u="sng" dirty="0"/>
              <a:t>obstacles</a:t>
            </a:r>
            <a:r>
              <a:rPr lang="en-US" dirty="0"/>
              <a:t> that might weaken it.  </a:t>
            </a:r>
          </a:p>
          <a:p>
            <a:pPr lvl="1"/>
            <a:r>
              <a:rPr lang="en-US" dirty="0"/>
              <a:t>Historical examples?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27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"/>
            <a:ext cx="7924800" cy="1143000"/>
          </a:xfrm>
        </p:spPr>
        <p:txBody>
          <a:bodyPr/>
          <a:lstStyle/>
          <a:p>
            <a:r>
              <a:rPr lang="en-US" dirty="0"/>
              <a:t>Illiberal Regimes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229600" cy="56388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800" b="1" u="sng" dirty="0"/>
              <a:t>Illiberal Regimes</a:t>
            </a:r>
            <a:r>
              <a:rPr lang="en-US" sz="2800" dirty="0"/>
              <a:t> are those that appear like other established democracies but, procedurally, are not democratic.  Democratic rights are not </a:t>
            </a:r>
            <a:r>
              <a:rPr lang="en-US" sz="2800" u="sng" dirty="0"/>
              <a:t>institutionalized</a:t>
            </a:r>
            <a:r>
              <a:rPr lang="en-US" sz="2800" dirty="0"/>
              <a:t> or </a:t>
            </a:r>
            <a:r>
              <a:rPr lang="en-US" sz="2800" u="sng" dirty="0"/>
              <a:t>respected</a:t>
            </a:r>
            <a:r>
              <a:rPr lang="en-US" sz="2800" dirty="0"/>
              <a:t>. 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2400" dirty="0"/>
              <a:t>The democratic process is restricted to a great degree. </a:t>
            </a:r>
            <a:r>
              <a:rPr lang="en-US" sz="2400" i="1" u="sng" dirty="0"/>
              <a:t>Elections</a:t>
            </a:r>
            <a:r>
              <a:rPr lang="en-US" sz="2400" dirty="0"/>
              <a:t> are held without regard to civil liberties/rights/human rights. There is large-scale </a:t>
            </a:r>
            <a:r>
              <a:rPr lang="en-US" sz="2400" u="sng" dirty="0"/>
              <a:t>disenfranchisement</a:t>
            </a:r>
            <a:r>
              <a:rPr lang="en-US" sz="2400" dirty="0"/>
              <a:t>, probably on ethnic/racial grounds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2400" dirty="0"/>
              <a:t>Access to the </a:t>
            </a:r>
            <a:r>
              <a:rPr lang="en-US" sz="2400" i="1" u="sng" dirty="0"/>
              <a:t>media</a:t>
            </a:r>
            <a:r>
              <a:rPr lang="en-US" sz="2400" dirty="0"/>
              <a:t> is often restricted 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2400" dirty="0"/>
              <a:t>State institutions like the </a:t>
            </a:r>
            <a:r>
              <a:rPr lang="en-US" sz="2400" i="1" u="sng" dirty="0"/>
              <a:t>judiciary</a:t>
            </a:r>
            <a:r>
              <a:rPr lang="en-US" sz="2400" dirty="0"/>
              <a:t>, the </a:t>
            </a:r>
            <a:r>
              <a:rPr lang="en-US" sz="2400" i="1" u="sng" dirty="0"/>
              <a:t>military</a:t>
            </a:r>
            <a:r>
              <a:rPr lang="en-US" sz="2400" dirty="0"/>
              <a:t>, or </a:t>
            </a:r>
            <a:r>
              <a:rPr lang="en-US" sz="2400" i="1" u="sng" dirty="0"/>
              <a:t>state-run industries</a:t>
            </a:r>
            <a:r>
              <a:rPr lang="en-US" sz="2400" dirty="0"/>
              <a:t> are under the direct control of government who, then, uses it to control political opposition.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2400" dirty="0"/>
              <a:t>Small/weak </a:t>
            </a:r>
            <a:r>
              <a:rPr lang="en-US" sz="2400" i="1" u="sng" dirty="0"/>
              <a:t>civil society</a:t>
            </a:r>
          </a:p>
        </p:txBody>
      </p:sp>
    </p:spTree>
    <p:extLst>
      <p:ext uri="{BB962C8B-B14F-4D97-AF65-F5344CB8AC3E}">
        <p14:creationId xmlns:p14="http://schemas.microsoft.com/office/powerpoint/2010/main" val="289443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38200" indent="-838200" eaLnBrk="1" hangingPunct="1"/>
            <a:r>
              <a:rPr lang="en-US" sz="4000" dirty="0" smtClean="0"/>
              <a:t>Political </a:t>
            </a:r>
            <a:r>
              <a:rPr lang="en-US" sz="4000" dirty="0" smtClean="0"/>
              <a:t>INSTITUTIONS</a:t>
            </a:r>
            <a:endParaRPr lang="en-US" sz="40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dirty="0" smtClean="0"/>
              <a:t>The best way to organize ideas and information in comparative political systems is through </a:t>
            </a:r>
            <a:r>
              <a:rPr lang="en-US" sz="2400" b="1" u="sng" dirty="0" smtClean="0"/>
              <a:t>institutions</a:t>
            </a:r>
            <a:r>
              <a:rPr lang="en-US" sz="2400" dirty="0" smtClean="0"/>
              <a:t>.  (patterns of activity that are self-perpetuating and valued for their own sake).  Institutions are often seen as </a:t>
            </a:r>
            <a:r>
              <a:rPr lang="en-US" sz="2400" u="sng" dirty="0" smtClean="0"/>
              <a:t>central</a:t>
            </a:r>
            <a:r>
              <a:rPr lang="en-US" sz="2400" dirty="0" smtClean="0"/>
              <a:t> to </a:t>
            </a:r>
            <a:r>
              <a:rPr lang="en-US" sz="2400" u="sng" dirty="0" smtClean="0"/>
              <a:t>individual’s</a:t>
            </a:r>
            <a:r>
              <a:rPr lang="en-US" sz="2400" dirty="0" smtClean="0"/>
              <a:t> </a:t>
            </a:r>
            <a:r>
              <a:rPr lang="en-US" sz="2400" u="sng" dirty="0" smtClean="0"/>
              <a:t>lives</a:t>
            </a:r>
            <a:r>
              <a:rPr lang="en-US" sz="2400" dirty="0" smtClean="0"/>
              <a:t> and serve as the </a:t>
            </a:r>
            <a:r>
              <a:rPr lang="en-US" sz="2400" u="sng" dirty="0" smtClean="0"/>
              <a:t>rules</a:t>
            </a:r>
            <a:r>
              <a:rPr lang="en-US" sz="2400" dirty="0" smtClean="0"/>
              <a:t>, </a:t>
            </a:r>
            <a:r>
              <a:rPr lang="en-US" sz="2400" u="sng" dirty="0" smtClean="0"/>
              <a:t>norms</a:t>
            </a:r>
            <a:r>
              <a:rPr lang="en-US" sz="2400" dirty="0" smtClean="0"/>
              <a:t>, and </a:t>
            </a:r>
            <a:r>
              <a:rPr lang="en-US" sz="2400" u="sng" dirty="0" smtClean="0"/>
              <a:t>values</a:t>
            </a:r>
            <a:r>
              <a:rPr lang="en-US" sz="2400" dirty="0" smtClean="0"/>
              <a:t> that give meaning to human activity.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dirty="0" smtClean="0"/>
              <a:t>In some nations, </a:t>
            </a:r>
            <a:r>
              <a:rPr lang="en-US" sz="2400" u="sng" dirty="0" smtClean="0"/>
              <a:t>democracy</a:t>
            </a:r>
            <a:r>
              <a:rPr lang="en-US" sz="2400" dirty="0" smtClean="0"/>
              <a:t> is an institution whereas other nations hold allegiances to </a:t>
            </a:r>
            <a:r>
              <a:rPr lang="en-US" sz="2400" u="sng" dirty="0" smtClean="0"/>
              <a:t>ethnic</a:t>
            </a:r>
            <a:r>
              <a:rPr lang="en-US" sz="2400" dirty="0" smtClean="0"/>
              <a:t> </a:t>
            </a:r>
            <a:r>
              <a:rPr lang="en-US" sz="2400" u="sng" dirty="0" smtClean="0"/>
              <a:t>groups</a:t>
            </a:r>
            <a:r>
              <a:rPr lang="en-US" sz="2400" dirty="0" smtClean="0"/>
              <a:t> or </a:t>
            </a:r>
            <a:r>
              <a:rPr lang="en-US" sz="2400" u="sng" dirty="0" smtClean="0"/>
              <a:t>religion</a:t>
            </a:r>
            <a:r>
              <a:rPr lang="en-US" sz="2400" dirty="0" smtClean="0"/>
              <a:t>. 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dirty="0" smtClean="0"/>
              <a:t>Sometimes, institutions are </a:t>
            </a:r>
            <a:r>
              <a:rPr lang="en-US" sz="2400" u="sng" dirty="0" smtClean="0"/>
              <a:t>physical</a:t>
            </a:r>
            <a:r>
              <a:rPr lang="en-US" sz="2400" dirty="0" smtClean="0"/>
              <a:t> </a:t>
            </a:r>
            <a:r>
              <a:rPr lang="en-US" sz="2400" u="sng" dirty="0" smtClean="0"/>
              <a:t>objects</a:t>
            </a:r>
            <a:r>
              <a:rPr lang="en-US" sz="2400" dirty="0" smtClean="0"/>
              <a:t> or places.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dirty="0" smtClean="0"/>
              <a:t>World Trade Center an American institution until 9/11/2001.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198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Oval 2"/>
          <p:cNvSpPr>
            <a:spLocks noChangeArrowheads="1"/>
          </p:cNvSpPr>
          <p:nvPr/>
        </p:nvSpPr>
        <p:spPr bwMode="auto">
          <a:xfrm>
            <a:off x="533400" y="457200"/>
            <a:ext cx="8123238" cy="5287963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Diagram 3"/>
          <p:cNvGrpSpPr>
            <a:grpSpLocks/>
          </p:cNvGrpSpPr>
          <p:nvPr/>
        </p:nvGrpSpPr>
        <p:grpSpPr bwMode="auto">
          <a:xfrm>
            <a:off x="2849563" y="546100"/>
            <a:ext cx="4475162" cy="4475163"/>
            <a:chOff x="1699" y="-1083"/>
            <a:chExt cx="8640" cy="8640"/>
          </a:xfrm>
        </p:grpSpPr>
        <p:graphicFrame>
          <p:nvGraphicFramePr>
            <p:cNvPr id="4" name="Diagram 3"/>
            <p:cNvGraphicFramePr/>
            <p:nvPr/>
          </p:nvGraphicFramePr>
          <p:xfrm>
            <a:off x="1699" y="-1083"/>
            <a:ext cx="8640" cy="86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4579" y="1012"/>
              <a:ext cx="2880" cy="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GOVERNMENTS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4" name="Text Box 9"/>
          <p:cNvSpPr txBox="1">
            <a:spLocks noChangeArrowheads="1"/>
          </p:cNvSpPr>
          <p:nvPr/>
        </p:nvSpPr>
        <p:spPr bwMode="auto">
          <a:xfrm>
            <a:off x="6705600" y="5867400"/>
            <a:ext cx="2209800" cy="6858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n-US" sz="1600">
                <a:latin typeface="Arial" charset="0"/>
              </a:rPr>
              <a:t>COUNTRY/NATION</a:t>
            </a:r>
          </a:p>
        </p:txBody>
      </p:sp>
      <p:pic>
        <p:nvPicPr>
          <p:cNvPr id="1035" name="Picture 10" descr="MCj0439805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1447800" y="4267200"/>
            <a:ext cx="1600200" cy="4572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n-US" sz="1000">
                <a:latin typeface="Arial" charset="0"/>
              </a:rPr>
              <a:t>MORE INSTITUTIONALIZED</a:t>
            </a:r>
            <a:endParaRPr lang="en-US">
              <a:latin typeface="Arial" charset="0"/>
            </a:endParaRPr>
          </a:p>
        </p:txBody>
      </p:sp>
      <p:sp>
        <p:nvSpPr>
          <p:cNvPr id="1037" name="Text Box 12"/>
          <p:cNvSpPr txBox="1">
            <a:spLocks noChangeArrowheads="1"/>
          </p:cNvSpPr>
          <p:nvPr/>
        </p:nvSpPr>
        <p:spPr bwMode="auto">
          <a:xfrm>
            <a:off x="1524000" y="1600200"/>
            <a:ext cx="1600200" cy="4572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n-US" sz="1000">
                <a:latin typeface="Arial" charset="0"/>
              </a:rPr>
              <a:t>LESS INSTITUTIONALIZED</a:t>
            </a:r>
            <a:endParaRPr lang="en-US">
              <a:latin typeface="Arial" charset="0"/>
            </a:endParaRPr>
          </a:p>
        </p:txBody>
      </p:sp>
      <p:sp>
        <p:nvSpPr>
          <p:cNvPr id="1038" name="Line 13"/>
          <p:cNvSpPr>
            <a:spLocks noChangeShapeType="1"/>
          </p:cNvSpPr>
          <p:nvPr/>
        </p:nvSpPr>
        <p:spPr bwMode="auto">
          <a:xfrm flipH="1" flipV="1">
            <a:off x="6781800" y="5334000"/>
            <a:ext cx="6858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001000" cy="4800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z="2800" dirty="0" smtClean="0"/>
              <a:t>A </a:t>
            </a:r>
            <a:r>
              <a:rPr lang="en-US" sz="2800" b="1" u="sng" dirty="0" smtClean="0"/>
              <a:t>state</a:t>
            </a:r>
            <a:r>
              <a:rPr lang="en-US" sz="2800" dirty="0" smtClean="0"/>
              <a:t> is a political system that has </a:t>
            </a:r>
            <a:r>
              <a:rPr lang="en-US" sz="2800" u="sng" dirty="0" smtClean="0"/>
              <a:t>sovereignty</a:t>
            </a:r>
            <a:r>
              <a:rPr lang="en-US" sz="2800" dirty="0" smtClean="0"/>
              <a:t> over a </a:t>
            </a:r>
            <a:r>
              <a:rPr lang="en-US" sz="2800" u="sng" dirty="0" smtClean="0"/>
              <a:t>population</a:t>
            </a:r>
            <a:r>
              <a:rPr lang="en-US" sz="2800" dirty="0" smtClean="0"/>
              <a:t> in a particular territory, based on the recognized right to self-</a:t>
            </a:r>
            <a:r>
              <a:rPr lang="en-US" sz="2800" dirty="0" smtClean="0"/>
              <a:t>determination</a:t>
            </a:r>
          </a:p>
          <a:p>
            <a:pPr marL="609600" indent="-609600">
              <a:defRPr/>
            </a:pPr>
            <a:r>
              <a:rPr lang="en-US" sz="2800" dirty="0"/>
              <a:t>To become the primary authority over its territory and its people, set laws, resolve disputes between people, and generate security, states need </a:t>
            </a:r>
            <a:r>
              <a:rPr lang="en-US" sz="2800" b="1" u="sng" dirty="0"/>
              <a:t>power</a:t>
            </a:r>
            <a:r>
              <a:rPr lang="en-US" sz="2800" dirty="0"/>
              <a:t>.  In order to posses power, states must be armed with </a:t>
            </a:r>
            <a:r>
              <a:rPr lang="en-US" sz="2800" u="sng" dirty="0"/>
              <a:t>militaries</a:t>
            </a:r>
            <a:r>
              <a:rPr lang="en-US" sz="2800" dirty="0"/>
              <a:t> (external sovereignty) and </a:t>
            </a:r>
            <a:r>
              <a:rPr lang="en-US" sz="2800" u="sng" dirty="0"/>
              <a:t>police</a:t>
            </a:r>
            <a:r>
              <a:rPr lang="en-US" sz="2800" dirty="0"/>
              <a:t> </a:t>
            </a:r>
            <a:r>
              <a:rPr lang="en-US" sz="2800" u="sng" dirty="0"/>
              <a:t>forces</a:t>
            </a:r>
            <a:r>
              <a:rPr lang="en-US" sz="2800" dirty="0"/>
              <a:t> (internal sovereignty).  </a:t>
            </a:r>
          </a:p>
          <a:p>
            <a:pPr marL="609600" indent="-609600" eaLnBrk="1" hangingPunct="1"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0051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Regimes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b="1" u="sng" dirty="0" smtClean="0"/>
              <a:t>Regimes</a:t>
            </a:r>
            <a:r>
              <a:rPr lang="en-US" dirty="0" smtClean="0"/>
              <a:t> are the fundamental </a:t>
            </a:r>
            <a:r>
              <a:rPr lang="en-US" u="sng" dirty="0" smtClean="0"/>
              <a:t>rules</a:t>
            </a:r>
            <a:r>
              <a:rPr lang="en-US" dirty="0" smtClean="0"/>
              <a:t> and </a:t>
            </a:r>
            <a:r>
              <a:rPr lang="en-US" u="sng" dirty="0" smtClean="0"/>
              <a:t>norms</a:t>
            </a:r>
            <a:r>
              <a:rPr lang="en-US" dirty="0" smtClean="0"/>
              <a:t> of </a:t>
            </a:r>
            <a:r>
              <a:rPr lang="en-US" u="sng" dirty="0" smtClean="0"/>
              <a:t>politics</a:t>
            </a:r>
            <a:r>
              <a:rPr lang="en-US" dirty="0" smtClean="0"/>
              <a:t>. </a:t>
            </a:r>
            <a:endParaRPr lang="en-US" dirty="0" smtClean="0"/>
          </a:p>
          <a:p>
            <a:pPr marL="609600" indent="-609600">
              <a:defRPr/>
            </a:pPr>
            <a:r>
              <a:rPr lang="en-US" dirty="0"/>
              <a:t>Often, regimes are </a:t>
            </a:r>
            <a:r>
              <a:rPr lang="en-US" i="1" u="sng" dirty="0"/>
              <a:t>institutions</a:t>
            </a:r>
            <a:r>
              <a:rPr lang="en-US" dirty="0"/>
              <a:t> or </a:t>
            </a:r>
            <a:r>
              <a:rPr lang="en-US" i="1" u="sng" dirty="0"/>
              <a:t>individuals</a:t>
            </a:r>
            <a:r>
              <a:rPr lang="en-US" dirty="0"/>
              <a:t>.</a:t>
            </a:r>
          </a:p>
          <a:p>
            <a:pPr marL="990600" lvl="1" indent="-533400">
              <a:buFont typeface="Tahoma" pitchFamily="34" charset="0"/>
              <a:buChar char="–"/>
              <a:defRPr/>
            </a:pPr>
            <a:r>
              <a:rPr lang="en-US" dirty="0"/>
              <a:t>Examples of changes in regimes: </a:t>
            </a:r>
          </a:p>
          <a:p>
            <a:pPr marL="1371600" lvl="2" indent="-457200">
              <a:defRPr/>
            </a:pPr>
            <a:r>
              <a:rPr lang="en-US" dirty="0"/>
              <a:t>French Revolution overthrowing the monarchy</a:t>
            </a:r>
          </a:p>
          <a:p>
            <a:pPr marL="1371600" lvl="2" indent="-457200">
              <a:defRPr/>
            </a:pPr>
            <a:r>
              <a:rPr lang="en-US" dirty="0"/>
              <a:t>South Africans overthrowing apartheid white rule</a:t>
            </a:r>
          </a:p>
          <a:p>
            <a:pPr marL="1371600" lvl="2" indent="-457200">
              <a:defRPr/>
            </a:pPr>
            <a:r>
              <a:rPr lang="en-US" dirty="0"/>
              <a:t>Louis XIV “I am the state”</a:t>
            </a:r>
          </a:p>
          <a:p>
            <a:pPr marL="1371600" lvl="2" indent="-457200">
              <a:defRPr/>
            </a:pPr>
            <a:r>
              <a:rPr lang="en-US" dirty="0"/>
              <a:t>Iraq and Saddam Hussein.</a:t>
            </a:r>
            <a:r>
              <a:rPr lang="en-US" sz="2800" dirty="0"/>
              <a:t> </a:t>
            </a:r>
          </a:p>
          <a:p>
            <a:pPr marL="609600" indent="-609600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293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en-US" sz="4000" smtClean="0"/>
              <a:t>Governments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sz="2400" dirty="0" smtClean="0"/>
              <a:t>  </a:t>
            </a:r>
          </a:p>
          <a:p>
            <a:pPr>
              <a:defRPr/>
            </a:pPr>
            <a:r>
              <a:rPr lang="en-US" sz="2400" dirty="0" smtClean="0"/>
              <a:t>Government is the </a:t>
            </a:r>
            <a:r>
              <a:rPr lang="en-US" sz="2400" u="sng" dirty="0" smtClean="0"/>
              <a:t>leadership</a:t>
            </a:r>
            <a:r>
              <a:rPr lang="en-US" sz="2400" dirty="0" smtClean="0"/>
              <a:t> or the </a:t>
            </a:r>
            <a:r>
              <a:rPr lang="en-US" sz="2400" u="sng" dirty="0" smtClean="0"/>
              <a:t>elite</a:t>
            </a:r>
            <a:r>
              <a:rPr lang="en-US" sz="2400" dirty="0" smtClean="0"/>
              <a:t> in charge of running the state.</a:t>
            </a:r>
          </a:p>
          <a:p>
            <a:pPr>
              <a:defRPr/>
            </a:pPr>
            <a:r>
              <a:rPr lang="en-US" sz="2400" dirty="0"/>
              <a:t>Governments may be democratically elected or it may be ruled by </a:t>
            </a:r>
            <a:r>
              <a:rPr lang="en-US" sz="2400" u="sng" dirty="0"/>
              <a:t>dictators</a:t>
            </a:r>
            <a:r>
              <a:rPr lang="en-US" sz="2400" dirty="0"/>
              <a:t>.  However they are structured, </a:t>
            </a:r>
            <a:r>
              <a:rPr lang="en-US" sz="2400" i="1" dirty="0"/>
              <a:t>each government holds its own ideas about freedom and equality and uses the state to realize these ideas.</a:t>
            </a:r>
            <a:r>
              <a:rPr lang="en-US" sz="2400" dirty="0"/>
              <a:t>  </a:t>
            </a: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Governments </a:t>
            </a:r>
            <a:r>
              <a:rPr lang="en-US" sz="2400" dirty="0"/>
              <a:t>are </a:t>
            </a:r>
            <a:r>
              <a:rPr lang="en-US" sz="2400" u="sng" dirty="0"/>
              <a:t>less</a:t>
            </a:r>
            <a:r>
              <a:rPr lang="en-US" sz="2400" dirty="0"/>
              <a:t> </a:t>
            </a:r>
            <a:r>
              <a:rPr lang="en-US" sz="2400" u="sng" dirty="0"/>
              <a:t>institutionalized</a:t>
            </a:r>
            <a:r>
              <a:rPr lang="en-US" sz="2400" dirty="0"/>
              <a:t> than states or regimes because they may come and go, whereas, states and regimes tend to have more staying power.  </a:t>
            </a:r>
          </a:p>
          <a:p>
            <a:pPr marL="609600" indent="-609600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926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Countries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</a:t>
            </a:r>
            <a:r>
              <a:rPr lang="en-US" b="1" u="sng" smtClean="0"/>
              <a:t>country</a:t>
            </a:r>
            <a:r>
              <a:rPr lang="en-US" smtClean="0"/>
              <a:t> is what contains all the </a:t>
            </a:r>
            <a:r>
              <a:rPr lang="en-US" u="sng" smtClean="0"/>
              <a:t>concepts</a:t>
            </a:r>
            <a:r>
              <a:rPr lang="en-US" smtClean="0"/>
              <a:t> </a:t>
            </a:r>
            <a:r>
              <a:rPr lang="en-US" u="sng" smtClean="0"/>
              <a:t>discussed</a:t>
            </a:r>
            <a:r>
              <a:rPr lang="en-US" smtClean="0"/>
              <a:t> (state, government, regime) and all the people living within its political system.  The ENTIRE political entity and its system.</a:t>
            </a:r>
          </a:p>
          <a:p>
            <a:pPr eaLnBrk="1" hangingPunct="1"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507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Methods of Political Control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52578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US" sz="2800" b="1" u="sng" dirty="0" smtClean="0"/>
              <a:t>Coercion</a:t>
            </a:r>
            <a:r>
              <a:rPr lang="en-US" sz="2800" dirty="0"/>
              <a:t>, or compelling behavior by threatening harm. </a:t>
            </a:r>
            <a:endParaRPr lang="en-US" sz="2800" b="1" dirty="0"/>
          </a:p>
          <a:p>
            <a:pPr marL="609600" indent="-609600">
              <a:lnSpc>
                <a:spcPct val="80000"/>
              </a:lnSpc>
            </a:pPr>
            <a:r>
              <a:rPr lang="en-US" sz="2800" b="1" u="sng" dirty="0"/>
              <a:t>Surveillance</a:t>
            </a:r>
            <a:r>
              <a:rPr lang="en-US" sz="2800" dirty="0"/>
              <a:t> allows the government to prevent opposition from organizing and instills uncertainty among the population.  </a:t>
            </a:r>
            <a:endParaRPr lang="en-US" sz="2800" b="1" dirty="0"/>
          </a:p>
          <a:p>
            <a:pPr marL="609600" indent="-609600">
              <a:lnSpc>
                <a:spcPct val="80000"/>
              </a:lnSpc>
            </a:pPr>
            <a:r>
              <a:rPr lang="en-US" sz="2800" b="1" u="sng" dirty="0"/>
              <a:t>Co-optation</a:t>
            </a:r>
            <a:r>
              <a:rPr lang="en-US" sz="2800" dirty="0"/>
              <a:t> rewards individuals outside an organization by bringing them into a beneficial relationship with them.  They are, thus, dependent on the</a:t>
            </a:r>
            <a:r>
              <a:rPr lang="en-US" sz="2000" dirty="0"/>
              <a:t> </a:t>
            </a:r>
            <a:r>
              <a:rPr lang="en-US" sz="2800" dirty="0"/>
              <a:t>regime for certain rewards.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b="1" u="sng" dirty="0"/>
              <a:t>Personality</a:t>
            </a:r>
            <a:r>
              <a:rPr lang="en-US" sz="2800" b="1" dirty="0"/>
              <a:t> </a:t>
            </a:r>
            <a:r>
              <a:rPr lang="en-US" sz="2800" b="1" u="sng" dirty="0"/>
              <a:t>cults</a:t>
            </a:r>
            <a:r>
              <a:rPr lang="en-US" sz="2800" dirty="0"/>
              <a:t> are where the image of a leader is promoted not only as a political figure but as someone who embodies the spirit of the nation. </a:t>
            </a:r>
          </a:p>
        </p:txBody>
      </p:sp>
    </p:spTree>
    <p:extLst>
      <p:ext uri="{BB962C8B-B14F-4D97-AF65-F5344CB8AC3E}">
        <p14:creationId xmlns:p14="http://schemas.microsoft.com/office/powerpoint/2010/main" val="84205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/>
              <a:t>Types of Nondemocratic rule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60400" indent="-660400">
              <a:buFontTx/>
              <a:buNone/>
            </a:pPr>
            <a:r>
              <a:rPr lang="en-US" b="1" dirty="0"/>
              <a:t>1</a:t>
            </a:r>
            <a:r>
              <a:rPr lang="en-US" sz="2400" b="1" dirty="0"/>
              <a:t>.   </a:t>
            </a:r>
            <a:r>
              <a:rPr lang="en-US" sz="2400" b="1" u="sng" dirty="0"/>
              <a:t>Personal/Monarchial rule</a:t>
            </a:r>
            <a:r>
              <a:rPr lang="en-US" sz="2400" b="1" dirty="0"/>
              <a:t> </a:t>
            </a:r>
            <a:r>
              <a:rPr lang="en-US" sz="2400" dirty="0"/>
              <a:t>rests on the claim that one person alone is fit to rule a country with no clear </a:t>
            </a:r>
            <a:r>
              <a:rPr lang="en-US" sz="2400" u="sng" dirty="0"/>
              <a:t>regime</a:t>
            </a:r>
            <a:r>
              <a:rPr lang="en-US" sz="2400" dirty="0"/>
              <a:t> or </a:t>
            </a:r>
            <a:r>
              <a:rPr lang="en-US" sz="2400" u="sng" dirty="0"/>
              <a:t>roles</a:t>
            </a:r>
            <a:r>
              <a:rPr lang="en-US" sz="2400" dirty="0"/>
              <a:t> to constrain that person’s rule.  </a:t>
            </a:r>
          </a:p>
          <a:p>
            <a:pPr marL="660400" indent="-660400"/>
            <a:r>
              <a:rPr lang="en-US" sz="2400" dirty="0"/>
              <a:t>Often, this person depends on a collection of </a:t>
            </a:r>
            <a:r>
              <a:rPr lang="en-US" sz="2400" u="sng" dirty="0"/>
              <a:t>supporters</a:t>
            </a:r>
            <a:r>
              <a:rPr lang="en-US" sz="2400" dirty="0"/>
              <a:t> within the state who gains </a:t>
            </a:r>
            <a:r>
              <a:rPr lang="en-US" sz="2400" u="sng" dirty="0"/>
              <a:t>direct</a:t>
            </a:r>
            <a:r>
              <a:rPr lang="en-US" sz="2400" dirty="0"/>
              <a:t> </a:t>
            </a:r>
            <a:r>
              <a:rPr lang="en-US" sz="2400" u="sng" dirty="0"/>
              <a:t>benefits</a:t>
            </a:r>
            <a:r>
              <a:rPr lang="en-US" sz="2400" dirty="0"/>
              <a:t> in return for enforcing the ruler’s will.  This is called </a:t>
            </a:r>
            <a:r>
              <a:rPr lang="en-US" sz="2400" b="1" u="sng" dirty="0"/>
              <a:t>patrimonialism</a:t>
            </a:r>
            <a:r>
              <a:rPr lang="en-US" dirty="0"/>
              <a:t>.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7060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125</TotalTime>
  <Words>986</Words>
  <Application>Microsoft Macintosh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Sovereignty, Authority, and Power</vt:lpstr>
      <vt:lpstr>Political INSTITUTIONS</vt:lpstr>
      <vt:lpstr>PowerPoint Presentation</vt:lpstr>
      <vt:lpstr>States</vt:lpstr>
      <vt:lpstr>Regimes</vt:lpstr>
      <vt:lpstr>Governments</vt:lpstr>
      <vt:lpstr>Countries</vt:lpstr>
      <vt:lpstr>Methods of Political Control</vt:lpstr>
      <vt:lpstr>Types of Nondemocratic rule</vt:lpstr>
      <vt:lpstr>Types of Nondemocratic rule</vt:lpstr>
      <vt:lpstr>Types of Nondemocratic rule</vt:lpstr>
      <vt:lpstr>Communism vs. Socialism</vt:lpstr>
      <vt:lpstr>Democracy v Facism</vt:lpstr>
      <vt:lpstr>Illiberal Regimes</vt:lpstr>
    </vt:vector>
  </TitlesOfParts>
  <Company>Bedford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1- Conceptual Introduction to Comparative Government and Politics </dc:title>
  <dc:creator>Shawn Trosper</dc:creator>
  <cp:lastModifiedBy>lucy/laffitte</cp:lastModifiedBy>
  <cp:revision>20</cp:revision>
  <cp:lastPrinted>2012-01-17T15:34:00Z</cp:lastPrinted>
  <dcterms:created xsi:type="dcterms:W3CDTF">2012-01-12T20:07:16Z</dcterms:created>
  <dcterms:modified xsi:type="dcterms:W3CDTF">2012-02-09T05:13:39Z</dcterms:modified>
</cp:coreProperties>
</file>